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19"/>
  </p:handoutMasterIdLst>
  <p:sldIdLst>
    <p:sldId id="453" r:id="rId3"/>
    <p:sldId id="399" r:id="rId4"/>
    <p:sldId id="274" r:id="rId5"/>
    <p:sldId id="420" r:id="rId6"/>
    <p:sldId id="421" r:id="rId8"/>
    <p:sldId id="437" r:id="rId9"/>
    <p:sldId id="454" r:id="rId10"/>
    <p:sldId id="455" r:id="rId11"/>
    <p:sldId id="456" r:id="rId12"/>
    <p:sldId id="457" r:id="rId13"/>
    <p:sldId id="458" r:id="rId14"/>
    <p:sldId id="459" r:id="rId15"/>
    <p:sldId id="460" r:id="rId16"/>
    <p:sldId id="461" r:id="rId17"/>
    <p:sldId id="328" r:id="rId18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sco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493F"/>
    <a:srgbClr val="8E786B"/>
    <a:srgbClr val="F5F3F1"/>
    <a:srgbClr val="8B7567"/>
    <a:srgbClr val="F4CCB2"/>
    <a:srgbClr val="EAE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2" autoAdjust="0"/>
    <p:restoredTop sz="94660"/>
  </p:normalViewPr>
  <p:slideViewPr>
    <p:cSldViewPr snapToGrid="0" showGuides="1">
      <p:cViewPr>
        <p:scale>
          <a:sx n="93" d="100"/>
          <a:sy n="93" d="100"/>
        </p:scale>
        <p:origin x="88" y="216"/>
      </p:cViewPr>
      <p:guideLst>
        <p:guide orient="horz" pos="2046"/>
        <p:guide pos="3921"/>
        <p:guide pos="341"/>
        <p:guide pos="7334"/>
        <p:guide orient="horz" pos="282"/>
        <p:guide orient="horz" pos="39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1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https://www.youtube.com/watch?v=z9ptOeByLA4&amp;ab_channel=EvolvingAILab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71475" y="1161415"/>
            <a:ext cx="5144135" cy="258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dirty="0">
                <a:ln w="25400" cmpd="thickThin">
                  <a:noFill/>
                </a:ln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Policy Gradient Assisted </a:t>
            </a:r>
            <a:endParaRPr lang="zh-CN" altLang="en-US" sz="5400" dirty="0">
              <a:ln w="25400" cmpd="thickThin">
                <a:noFill/>
              </a:ln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5400" dirty="0">
                <a:ln w="25400" cmpd="thickThin">
                  <a:noFill/>
                </a:ln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MAP-Elites</a:t>
            </a:r>
            <a:endParaRPr lang="zh-CN" altLang="en-US" sz="5400" dirty="0">
              <a:ln w="25400" cmpd="thickThin">
                <a:noFill/>
              </a:ln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164" y="163830"/>
            <a:ext cx="2831937" cy="5203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1655" y="6043295"/>
            <a:ext cx="954151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600"/>
              </a:spcBef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小组成员：曾宪清 杨可芸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陈驿来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1655" y="5482590"/>
            <a:ext cx="954151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>
              <a:lnSpc>
                <a:spcPct val="90000"/>
              </a:lnSpc>
              <a:spcBef>
                <a:spcPts val="600"/>
              </a:spcBef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导师：</a:t>
            </a:r>
            <a:r>
              <a:rPr 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刘佳琳</a:t>
            </a:r>
            <a:endParaRPr 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37090" y="6043295"/>
            <a:ext cx="2014855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2022/9/29</a:t>
            </a:r>
            <a:endParaRPr 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70184" y="375494"/>
            <a:ext cx="2831937" cy="5203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3080" y="37528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2800" b="1">
                <a:solidFill>
                  <a:srgbClr val="5F493F"/>
                </a:solidFill>
              </a:rPr>
              <a:t>4 EXPERIMENTAL EVALUATION</a:t>
            </a:r>
            <a:endParaRPr lang="zh-CN" altLang="en-US" sz="2800" b="1">
              <a:solidFill>
                <a:srgbClr val="5F493F"/>
              </a:solidFill>
            </a:endParaRPr>
          </a:p>
          <a:p>
            <a:pPr algn="l">
              <a:buClrTx/>
              <a:buSzTx/>
              <a:buNone/>
            </a:pPr>
            <a:r>
              <a:rPr lang="zh-CN" altLang="en-US" sz="2000" b="1">
                <a:solidFill>
                  <a:srgbClr val="5F493F"/>
                </a:solidFill>
              </a:rPr>
              <a:t>4.1 Evaluation Tasks 评价任务</a:t>
            </a:r>
            <a:endParaRPr lang="zh-CN" altLang="en-US" sz="2000" b="1">
              <a:solidFill>
                <a:srgbClr val="5F493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" y="1229995"/>
            <a:ext cx="6715125" cy="2438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3080" y="3794760"/>
            <a:ext cx="86410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使用以上四个任务进行</a:t>
            </a:r>
            <a:r>
              <a:rPr lang="zh-CN" altLang="en-US"/>
              <a:t>评估，发现所有可能行走的方式，在速度和能量消耗之间</a:t>
            </a:r>
            <a:r>
              <a:rPr lang="zh-CN" altLang="en-US"/>
              <a:t>权衡</a:t>
            </a:r>
            <a:endParaRPr lang="zh-CN" altLang="en-US"/>
          </a:p>
          <a:p>
            <a:r>
              <a:rPr lang="zh-CN" altLang="en-US"/>
              <a:t>适应度：</a:t>
            </a:r>
            <a:r>
              <a:rPr lang="en-US" altLang="zh-CN"/>
              <a:t>1000</a:t>
            </a:r>
            <a:r>
              <a:rPr lang="zh-CN" altLang="en-US"/>
              <a:t>步（一个生命周期）累计前进</a:t>
            </a:r>
            <a:r>
              <a:rPr lang="zh-CN" altLang="en-US"/>
              <a:t>距离，并且根据能量消耗情况做出</a:t>
            </a:r>
            <a:r>
              <a:rPr lang="zh-CN" altLang="en-US"/>
              <a:t>奖惩</a:t>
            </a:r>
            <a:endParaRPr lang="zh-CN" altLang="en-US"/>
          </a:p>
          <a:p>
            <a:r>
              <a:rPr lang="zh-CN" altLang="en-US"/>
              <a:t>状态：重心高度，</a:t>
            </a:r>
            <a:r>
              <a:rPr lang="en-US" altLang="zh-CN"/>
              <a:t>x,y,z</a:t>
            </a:r>
            <a:r>
              <a:rPr lang="zh-CN" altLang="en-US"/>
              <a:t>轴速度，滚转，俯仰，偏航角，机器人关节</a:t>
            </a:r>
            <a:r>
              <a:rPr lang="zh-CN" altLang="en-US"/>
              <a:t>相对位置。</a:t>
            </a:r>
            <a:endParaRPr lang="zh-CN" altLang="en-US"/>
          </a:p>
          <a:p>
            <a:r>
              <a:rPr lang="zh-CN" altLang="en-US"/>
              <a:t>行为：连续测得的控制机器人关节的力矩</a:t>
            </a:r>
            <a:endParaRPr lang="zh-CN" altLang="en-US"/>
          </a:p>
          <a:p>
            <a:r>
              <a:rPr lang="en-US" altLang="zh-CN"/>
              <a:t>BD</a:t>
            </a:r>
            <a:r>
              <a:rPr lang="zh-CN" altLang="en-US"/>
              <a:t>值：机器人每只脚接触地面的</a:t>
            </a:r>
            <a:r>
              <a:rPr lang="zh-CN" altLang="en-US"/>
              <a:t>时间比例</a:t>
            </a:r>
            <a:endParaRPr lang="zh-CN" altLang="en-US"/>
          </a:p>
          <a:p>
            <a:r>
              <a:rPr lang="zh-CN" altLang="en-US" u="sng">
                <a:highlight>
                  <a:srgbClr val="FFFF00"/>
                </a:highlight>
              </a:rPr>
              <a:t>记录某种状态下某种行为的</a:t>
            </a:r>
            <a:r>
              <a:rPr lang="zh-CN" altLang="en-US" u="sng">
                <a:highlight>
                  <a:srgbClr val="FFFF00"/>
                </a:highlight>
              </a:rPr>
              <a:t>适应度表现</a:t>
            </a:r>
            <a:endParaRPr lang="zh-CN" altLang="en-US" u="sng">
              <a:highlight>
                <a:srgbClr val="FFFF00"/>
              </a:highligh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28205" y="3361690"/>
            <a:ext cx="329247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400" i="1">
                <a:sym typeface="+mn-ea"/>
              </a:rPr>
              <a:t>Fig.2,Policy Gradient Assisted MAP-Elites</a:t>
            </a:r>
            <a:endParaRPr lang="en-US" altLang="zh-CN" sz="1400" i="1"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13080" y="37528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2800" b="1">
                <a:solidFill>
                  <a:srgbClr val="5F493F"/>
                </a:solidFill>
              </a:rPr>
              <a:t>4.2 Comparisons</a:t>
            </a:r>
            <a:endParaRPr lang="zh-CN" altLang="en-US" sz="2800" b="1">
              <a:solidFill>
                <a:srgbClr val="5F493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3080" y="1348105"/>
            <a:ext cx="73088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六种</a:t>
            </a:r>
            <a:r>
              <a:rPr lang="zh-CN" altLang="en-US"/>
              <a:t>算法：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standard-MAP-Elites with directional variation (equivalent to setting</a:t>
            </a:r>
            <a:r>
              <a:rPr lang="en-US" altLang="zh-CN"/>
              <a:t>                                                                </a:t>
            </a:r>
            <a:r>
              <a:rPr lang="zh-CN" altLang="en-US"/>
              <a:t>i</a:t>
            </a:r>
            <a:r>
              <a:rPr lang="en-US" altLang="zh-CN"/>
              <a:t>                 i</a:t>
            </a:r>
            <a:r>
              <a:rPr lang="zh-CN" altLang="en-US"/>
              <a:t>n Alg. 5)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MAP-Elites-ES 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QD-RL with a MAP-Elites archive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a version of TD3 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PGA-</a:t>
            </a:r>
            <a:r>
              <a:rPr lang="zh-CN" altLang="en-US">
                <a:sym typeface="+mn-ea"/>
              </a:rPr>
              <a:t>MAP-Elites</a:t>
            </a:r>
            <a:endParaRPr lang="zh-CN" altLang="en-US"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PGA-MAP-Elites PG </a:t>
            </a:r>
            <a:r>
              <a:rPr lang="en-US" altLang="zh-CN"/>
              <a:t>only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" y="1936115"/>
            <a:ext cx="1009650" cy="2571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040" y="2193290"/>
            <a:ext cx="5505450" cy="2553335"/>
          </a:xfrm>
          <a:prstGeom prst="rect">
            <a:avLst/>
          </a:prstGeom>
          <a:ln w="28575" cmpd="sng">
            <a:solidFill>
              <a:srgbClr val="8B7567"/>
            </a:solidFill>
            <a:prstDash val="solid"/>
          </a:ln>
        </p:spPr>
      </p:pic>
      <p:sp>
        <p:nvSpPr>
          <p:cNvPr id="17" name="文本框 16"/>
          <p:cNvSpPr txBox="1"/>
          <p:nvPr/>
        </p:nvSpPr>
        <p:spPr>
          <a:xfrm>
            <a:off x="7736205" y="4914265"/>
            <a:ext cx="168084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 i="1" u="sng"/>
              <a:t>PG VARIATION in alg.5</a:t>
            </a:r>
            <a:endParaRPr lang="en-US" altLang="zh-CN" sz="1200" i="1" u="sng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1111885"/>
            <a:ext cx="3822065" cy="4090035"/>
          </a:xfrm>
          <a:prstGeom prst="rect">
            <a:avLst/>
          </a:prstGeom>
          <a:ln w="28575" cmpd="sng">
            <a:solidFill>
              <a:srgbClr val="8B7567"/>
            </a:solidFill>
            <a:prstDash val="solid"/>
          </a:ln>
        </p:spPr>
      </p:pic>
      <p:sp>
        <p:nvSpPr>
          <p:cNvPr id="7" name="文本框 6"/>
          <p:cNvSpPr txBox="1"/>
          <p:nvPr/>
        </p:nvSpPr>
        <p:spPr>
          <a:xfrm>
            <a:off x="513080" y="37528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2800" b="1">
                <a:solidFill>
                  <a:srgbClr val="5F493F"/>
                </a:solidFill>
              </a:rPr>
              <a:t>4.3 Hyper-parameters</a:t>
            </a:r>
            <a:r>
              <a:rPr lang="en-US" altLang="zh-CN" sz="2800" b="1">
                <a:solidFill>
                  <a:srgbClr val="5F493F"/>
                </a:solidFill>
              </a:rPr>
              <a:t> </a:t>
            </a:r>
            <a:r>
              <a:rPr lang="zh-CN" altLang="en-US" sz="2800" b="1">
                <a:solidFill>
                  <a:srgbClr val="5F493F"/>
                </a:solidFill>
              </a:rPr>
              <a:t>超参数</a:t>
            </a:r>
            <a:endParaRPr lang="zh-CN" altLang="en-US" sz="2800" b="1">
              <a:solidFill>
                <a:srgbClr val="5F493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29835" y="1306195"/>
            <a:ext cx="554037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不同算法</a:t>
            </a:r>
            <a:r>
              <a:rPr lang="en-US" altLang="zh-CN"/>
              <a:t>(</a:t>
            </a:r>
            <a:r>
              <a:rPr lang="zh-CN" altLang="en-US"/>
              <a:t>MAP-Elites, TD3 and PGA-MAP-Elites</a:t>
            </a:r>
            <a:r>
              <a:rPr lang="en-US" altLang="zh-CN"/>
              <a:t>)</a:t>
            </a:r>
            <a:r>
              <a:rPr lang="zh-CN" altLang="en-US"/>
              <a:t>的参数是相同</a:t>
            </a:r>
            <a:r>
              <a:rPr lang="zh-CN" altLang="en-US"/>
              <a:t>的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三层神经网络控制器，前两层各</a:t>
            </a:r>
            <a:r>
              <a:rPr lang="en-US" altLang="zh-CN"/>
              <a:t>128</a:t>
            </a:r>
            <a:r>
              <a:rPr lang="zh-CN" altLang="en-US"/>
              <a:t>个神经元，最后一层神经元数量等于</a:t>
            </a:r>
            <a:r>
              <a:rPr lang="zh-CN" altLang="en-US"/>
              <a:t>动作维度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在解决问题的基础上尽可能减少参数（约</a:t>
            </a:r>
            <a:r>
              <a:rPr lang="en-US" altLang="zh-CN"/>
              <a:t>3-4</a:t>
            </a:r>
            <a:r>
              <a:rPr lang="zh-CN" altLang="en-US"/>
              <a:t>倍）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20230 parameters in</a:t>
            </a:r>
            <a:r>
              <a:rPr lang="en-US" altLang="zh-CN"/>
              <a:t> </a:t>
            </a:r>
            <a:r>
              <a:rPr lang="zh-CN" altLang="en-US"/>
              <a:t>QDWalker task</a:t>
            </a:r>
            <a:endParaRPr lang="zh-CN" altLang="en-US"/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/>
              <a:t>     </a:t>
            </a:r>
            <a:r>
              <a:rPr lang="zh-CN" altLang="en-US"/>
              <a:t>20742 in</a:t>
            </a:r>
            <a:r>
              <a:rPr lang="en-US" altLang="zh-CN"/>
              <a:t> </a:t>
            </a:r>
            <a:r>
              <a:rPr lang="zh-CN" altLang="en-US"/>
              <a:t>QDHalfCheetah</a:t>
            </a:r>
            <a:endParaRPr lang="zh-CN" altLang="en-US"/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/>
              <a:t>     </a:t>
            </a:r>
            <a:r>
              <a:rPr lang="zh-CN" altLang="en-US"/>
              <a:t>21256 in QDAnt</a:t>
            </a:r>
            <a:endParaRPr lang="zh-CN" altLang="en-US"/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/>
              <a:t>     </a:t>
            </a:r>
            <a:r>
              <a:rPr lang="zh-CN" altLang="en-US"/>
              <a:t>18947 in QDHopper.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因此可以减少梯度估计的样本量，</a:t>
            </a:r>
            <a:r>
              <a:rPr lang="zh-CN" altLang="en-US"/>
              <a:t>腾出更多的计算资源去增加</a:t>
            </a:r>
            <a:r>
              <a:rPr lang="zh-CN" altLang="en-US"/>
              <a:t>存档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82320" y="5332095"/>
            <a:ext cx="348043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400" i="1" u="sng">
                <a:sym typeface="+mn-ea"/>
              </a:rPr>
              <a:t>Table.1,Policy Gradient Assisted MAP-Elites</a:t>
            </a:r>
            <a:endParaRPr lang="en-US" altLang="zh-CN" sz="1400" i="1" u="sng"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0" y="1397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zh-CN" sz="2800" b="1">
                <a:solidFill>
                  <a:srgbClr val="5F493F"/>
                </a:solidFill>
              </a:rPr>
              <a:t>4.4 Evaluation Metrics</a:t>
            </a:r>
            <a:r>
              <a:rPr lang="en-US" altLang="zh-CN" sz="2800" b="1">
                <a:solidFill>
                  <a:srgbClr val="5F493F"/>
                </a:solidFill>
              </a:rPr>
              <a:t> </a:t>
            </a:r>
            <a:r>
              <a:rPr lang="zh-CN" altLang="en-US" sz="2800" b="1">
                <a:solidFill>
                  <a:srgbClr val="5F493F"/>
                </a:solidFill>
              </a:rPr>
              <a:t>评价指标</a:t>
            </a:r>
            <a:endParaRPr lang="zh-CN" altLang="en-US" sz="2800" b="1">
              <a:solidFill>
                <a:srgbClr val="5F493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3080" y="5260340"/>
            <a:ext cx="7967345" cy="1476375"/>
          </a:xfrm>
          <a:prstGeom prst="rect">
            <a:avLst/>
          </a:prstGeom>
          <a:ln w="28575" cmpd="sng">
            <a:solidFill>
              <a:srgbClr val="5F493F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zh-CN" altLang="en-US"/>
              <a:t>QD-score: </a:t>
            </a:r>
            <a:r>
              <a:t>存档中所有解决方案的适应度总和</a:t>
            </a:r>
          </a:p>
          <a:p>
            <a:r>
              <a:rPr lang="zh-CN" altLang="en-US"/>
              <a:t>Coverage:存档中解决方案的总数</a:t>
            </a:r>
            <a:endParaRPr lang="zh-CN" altLang="en-US"/>
          </a:p>
          <a:p>
            <a:r>
              <a:rPr lang="zh-CN" altLang="en-US"/>
              <a:t>Max Fitness:存档中最适合的整体</a:t>
            </a:r>
            <a:r>
              <a:rPr lang="zh-CN" altLang="en-US"/>
              <a:t>解决方案</a:t>
            </a:r>
            <a:endParaRPr lang="zh-CN" altLang="en-US"/>
          </a:p>
          <a:p>
            <a:r>
              <a:rPr lang="zh-CN" altLang="en-US"/>
              <a:t>Fitness Difference: 当前最大适应度解的单个评价与超过10个评价的适应度平均值之间的适应度差（</a:t>
            </a:r>
            <a:r>
              <a:rPr lang="zh-CN" altLang="en-US"/>
              <a:t>鲁棒性） 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0" y="535940"/>
            <a:ext cx="8564880" cy="4724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77960" y="4984750"/>
            <a:ext cx="284861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200" i="1"/>
              <a:t>Fig.3,Policy Gradient Assisted MAP-Elites</a:t>
            </a:r>
            <a:endParaRPr lang="en-US" altLang="zh-CN" sz="1200" i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sz="2800" b="1">
                <a:solidFill>
                  <a:srgbClr val="5F493F"/>
                </a:solidFill>
              </a:rPr>
              <a:t>4.5 Experimental Results</a:t>
            </a:r>
            <a:endParaRPr sz="2800" b="1">
              <a:solidFill>
                <a:srgbClr val="5F493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65" y="521970"/>
            <a:ext cx="8619490" cy="3003550"/>
          </a:xfrm>
          <a:prstGeom prst="rect">
            <a:avLst/>
          </a:prstGeom>
          <a:ln w="28575" cmpd="sng">
            <a:solidFill>
              <a:srgbClr val="8B7567"/>
            </a:solidFill>
            <a:prstDash val="solid"/>
          </a:ln>
        </p:spPr>
      </p:pic>
      <p:sp>
        <p:nvSpPr>
          <p:cNvPr id="6" name="文本框 5"/>
          <p:cNvSpPr txBox="1"/>
          <p:nvPr/>
        </p:nvSpPr>
        <p:spPr>
          <a:xfrm>
            <a:off x="899795" y="4224655"/>
            <a:ext cx="10302875" cy="1198880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8B7567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en-US" altLang="zh-CN"/>
              <a:t>MAP-Elites </a:t>
            </a:r>
            <a:r>
              <a:rPr lang="zh-CN" altLang="en-US"/>
              <a:t>和</a:t>
            </a:r>
            <a:r>
              <a:rPr lang="en-US" altLang="zh-CN"/>
              <a:t>PGA-MAP-Elites </a:t>
            </a:r>
            <a:r>
              <a:rPr lang="zh-CN" altLang="en-US"/>
              <a:t>覆盖率上都很高，但是后者适应性明显</a:t>
            </a:r>
            <a:r>
              <a:rPr lang="zh-CN" altLang="en-US"/>
              <a:t>更好</a:t>
            </a:r>
            <a:endParaRPr lang="zh-CN" altLang="en-US"/>
          </a:p>
          <a:p>
            <a:pPr algn="l"/>
            <a:r>
              <a:rPr lang="en-US" altLang="zh-CN"/>
              <a:t>MAP-Elites-ES </a:t>
            </a:r>
            <a:r>
              <a:rPr lang="zh-CN" altLang="en-US"/>
              <a:t>也有不少适应度良好的解，但是因为覆盖率实在不高，因此</a:t>
            </a:r>
            <a:r>
              <a:rPr lang="zh-CN" altLang="en-US">
                <a:sym typeface="+mn-ea"/>
              </a:rPr>
              <a:t>QD-score</a:t>
            </a:r>
            <a:r>
              <a:rPr lang="zh-CN" altLang="en-US">
                <a:sym typeface="+mn-ea"/>
              </a:rPr>
              <a:t>也不高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QD-RL</a:t>
            </a:r>
            <a:r>
              <a:rPr lang="zh-CN" altLang="en-US">
                <a:sym typeface="+mn-ea"/>
              </a:rPr>
              <a:t>比较失败，定向优化没有意义</a:t>
            </a:r>
            <a:endParaRPr lang="zh-CN" altLang="en-US">
              <a:sym typeface="+mn-ea"/>
            </a:endParaRPr>
          </a:p>
          <a:p>
            <a:pPr algn="l"/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42435" y="3617595"/>
            <a:ext cx="319087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200" i="1"/>
              <a:t>Fig.4,Policy Gradient Assisted MAP-Elites</a:t>
            </a:r>
            <a:r>
              <a:rPr lang="zh-CN" altLang="en-US" sz="1200" i="1"/>
              <a:t>，</a:t>
            </a:r>
            <a:r>
              <a:rPr lang="en-US" altLang="zh-CN" sz="1200" i="1"/>
              <a:t>BD</a:t>
            </a:r>
            <a:endParaRPr lang="en-US" altLang="zh-CN" sz="1200" i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674674"/>
            <a:ext cx="64182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感谢</a:t>
            </a:r>
            <a:endParaRPr kumimoji="0" lang="en-US" altLang="zh-CN" sz="72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您的观看与收听</a:t>
            </a:r>
            <a:endParaRPr kumimoji="0" lang="zh-CN" altLang="en-US" sz="36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70184" y="375494"/>
            <a:ext cx="2831937" cy="5203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90600" y="1318895"/>
            <a:ext cx="621411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本周任务：</a:t>
            </a:r>
            <a:endParaRPr lang="en-US" altLang="zh-CN" sz="20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algn="l"/>
            <a:r>
              <a:rPr lang="zh-CN" altLang="en-US" sz="1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尝试阅读第七篇论文，学习相关前置算法</a:t>
            </a:r>
            <a:endParaRPr lang="zh-CN" altLang="en-US" sz="16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algn="l"/>
            <a:r>
              <a:rPr lang="zh-CN" altLang="en-US" sz="1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（</a:t>
            </a:r>
            <a:r>
              <a:rPr lang="zh-CN" altLang="en-US" sz="1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Value-based：</a:t>
            </a:r>
            <a:r>
              <a:rPr lang="en-US" altLang="zh-CN" sz="1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Q-Learning,  </a:t>
            </a:r>
            <a:r>
              <a:rPr lang="zh-CN" altLang="en-US" sz="1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Policy-based</a:t>
            </a:r>
            <a:r>
              <a:rPr lang="en-US" altLang="zh-CN" sz="1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: Policy Gradient</a:t>
            </a:r>
            <a:r>
              <a:rPr lang="zh-CN" altLang="en-US" sz="1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）</a:t>
            </a:r>
            <a:endParaRPr lang="zh-CN" altLang="en-US" sz="16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0600" y="2804795"/>
            <a:ext cx="1071499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预期</a:t>
            </a:r>
            <a:r>
              <a:rPr lang="en-US" altLang="zh-CN" sz="20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任务：</a:t>
            </a:r>
            <a:endParaRPr lang="en-US" altLang="zh-CN" sz="20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algn="l"/>
            <a:r>
              <a:rPr lang="zh-CN" altLang="en-US" sz="1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继续学习PGA-MAP-Elites所用算法，理解论文内伪代码过程，调试论文提供的测试环境</a:t>
            </a:r>
            <a:endParaRPr lang="en-US" altLang="zh-CN" sz="16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algn="l"/>
            <a:endParaRPr lang="zh-CN" altLang="en-US" sz="16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algn="l"/>
            <a:r>
              <a:rPr lang="zh-CN" altLang="en-US" sz="1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下周：阅读第八篇论文，学习强化学习中Value-based和Policy-based相结合的</a:t>
            </a:r>
            <a:r>
              <a:rPr lang="en-US" altLang="zh-CN" sz="1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Actor+critic</a:t>
            </a:r>
            <a:r>
              <a:rPr lang="zh-CN" altLang="en-US" sz="1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算法（</a:t>
            </a:r>
            <a:r>
              <a:rPr lang="en-US" altLang="zh-CN" sz="1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TD3 algorithm</a:t>
            </a:r>
            <a:r>
              <a:rPr lang="zh-CN" altLang="en-US" sz="1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）</a:t>
            </a:r>
            <a:endParaRPr lang="zh-CN" altLang="en-US" sz="16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algn="l"/>
            <a:r>
              <a:rPr lang="zh-CN" altLang="en-US" sz="1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下下周：理解</a:t>
            </a:r>
            <a:r>
              <a:rPr lang="zh-CN" altLang="en-US" sz="1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PGA-MAP-Elites算法过程，并成功运行测试环境</a:t>
            </a:r>
            <a:endParaRPr lang="zh-CN" altLang="en-US" sz="16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400" y="374015"/>
            <a:ext cx="6214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 b="1">
                <a:solidFill>
                  <a:srgbClr val="5F493F"/>
                </a:solidFill>
              </a:rPr>
              <a:t>任务安排</a:t>
            </a:r>
            <a:endParaRPr lang="zh-CN" sz="2800" b="1">
              <a:solidFill>
                <a:srgbClr val="5F493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920819" y="188419"/>
            <a:ext cx="4122909" cy="521970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US" altLang="zh-CN" sz="2800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  <a:endParaRPr lang="en-US" altLang="zh-CN" sz="2800" b="1" spc="600" dirty="0">
              <a:solidFill>
                <a:srgbClr val="8B756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7964" y="188595"/>
            <a:ext cx="2831937" cy="5203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62910" y="1114425"/>
            <a:ext cx="7783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1</a:t>
            </a:r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. Abstract &amp; </a:t>
            </a:r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Introduction</a:t>
            </a:r>
            <a:endParaRPr lang="en-US" altLang="zh-CN" sz="28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15380" y="2614930"/>
            <a:ext cx="5196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2. </a:t>
            </a:r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RL of value-based</a:t>
            </a:r>
            <a:endParaRPr lang="en-US" altLang="zh-CN" sz="28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40755" y="5339080"/>
            <a:ext cx="6254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4.</a:t>
            </a:r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EXPERIMENTAL EVALUATION</a:t>
            </a:r>
            <a:endParaRPr lang="zh-CN" altLang="en-US" sz="28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75755" y="4114800"/>
            <a:ext cx="5196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3. </a:t>
            </a:r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RL of policy-based</a:t>
            </a:r>
            <a:endParaRPr lang="en-US" altLang="zh-CN" sz="28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0030" y="1863725"/>
            <a:ext cx="5197475" cy="39878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  <a:effectLst>
            <a:outerShdw blurRad="50800" dist="50800" dir="2106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buAutoNum type="arabicPeriod"/>
            </a:pPr>
            <a:r>
              <a:rPr lang="en-US" altLang="zh-CN" sz="2000" b="1">
                <a:solidFill>
                  <a:srgbClr val="8E786B"/>
                </a:solidFill>
                <a:latin typeface="Open Sans" panose="020B0606030504020204" pitchFamily="34" charset="0"/>
                <a:cs typeface="Open Sans" panose="020B0606030504020204" pitchFamily="34" charset="0"/>
                <a:sym typeface="+mn-ea"/>
              </a:rPr>
              <a:t>Using simple open-loop</a:t>
            </a:r>
            <a:endParaRPr lang="en-US" altLang="zh-CN" sz="2000" b="1">
              <a:solidFill>
                <a:srgbClr val="8E786B"/>
              </a:solidFill>
              <a:latin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0" y="5691505"/>
            <a:ext cx="2804160" cy="1166495"/>
            <a:chOff x="0" y="26904"/>
            <a:chExt cx="12192000" cy="6804191"/>
          </a:xfrm>
        </p:grpSpPr>
        <p:pic>
          <p:nvPicPr>
            <p:cNvPr id="5" name="图片 4" descr="图片包含 游戏机, 画&#10;&#10;描述已自动生成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6161"/>
              <a:ext cx="12192000" cy="6785677"/>
            </a:xfrm>
            <a:prstGeom prst="rect">
              <a:avLst/>
            </a:prstGeom>
          </p:spPr>
        </p:pic>
        <p:pic>
          <p:nvPicPr>
            <p:cNvPr id="3" name="图片 2" descr="图片包含 文字, 大, 高, 白色&#10;&#10;描述已自动生成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04"/>
              <a:ext cx="12192000" cy="6804191"/>
            </a:xfrm>
            <a:prstGeom prst="rect">
              <a:avLst/>
            </a:prstGeom>
          </p:spPr>
        </p:pic>
      </p:grpSp>
      <p:pic>
        <p:nvPicPr>
          <p:cNvPr id="10" name="图形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359744" y="209"/>
            <a:ext cx="2831937" cy="52035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925435" y="5691505"/>
            <a:ext cx="4266565" cy="1164590"/>
            <a:chOff x="0" y="1053818"/>
            <a:chExt cx="12192000" cy="4750364"/>
          </a:xfrm>
        </p:grpSpPr>
        <p:pic>
          <p:nvPicPr>
            <p:cNvPr id="4" name="图片 3" descr="图片包含 游戏机, 桌子, 画&#10;&#10;描述已自动生成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53818"/>
              <a:ext cx="12192000" cy="4750364"/>
            </a:xfrm>
            <a:prstGeom prst="rect">
              <a:avLst/>
            </a:prstGeom>
          </p:spPr>
        </p:pic>
        <p:pic>
          <p:nvPicPr>
            <p:cNvPr id="12" name="图片 11" descr="图片包含 游戏机&#10;&#10;描述已自动生成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53818"/>
              <a:ext cx="12192000" cy="4750364"/>
            </a:xfrm>
            <a:prstGeom prst="rect">
              <a:avLst/>
            </a:prstGeom>
          </p:spPr>
        </p:pic>
      </p:grpSp>
      <p:cxnSp>
        <p:nvCxnSpPr>
          <p:cNvPr id="2" name="直接连接符 1"/>
          <p:cNvCxnSpPr/>
          <p:nvPr/>
        </p:nvCxnSpPr>
        <p:spPr>
          <a:xfrm flipH="1">
            <a:off x="6133465" y="2212340"/>
            <a:ext cx="10160" cy="4250055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20650" prstMaterial="softEdge">
            <a:extrusionClr>
              <a:schemeClr val="accent2">
                <a:lumMod val="20000"/>
                <a:lumOff val="80000"/>
              </a:schemeClr>
            </a:extrusionClr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66370" y="4262755"/>
            <a:ext cx="5494655" cy="39878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  <a:effectLst>
            <a:outerShdw blurRad="50800" dist="50800" dir="2106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 indent="0">
              <a:buNone/>
            </a:pPr>
            <a:r>
              <a:rPr lang="en-US" altLang="zh-CN" sz="2000" b="1">
                <a:solidFill>
                  <a:srgbClr val="8E786B"/>
                </a:solidFill>
                <a:latin typeface="Open Sans" panose="020B0606030504020204" pitchFamily="34" charset="0"/>
                <a:cs typeface="Open Sans" panose="020B0606030504020204" pitchFamily="34" charset="0"/>
                <a:sym typeface="+mn-ea"/>
              </a:rPr>
              <a:t>2. Using </a:t>
            </a:r>
            <a:r>
              <a:rPr lang="en-US" altLang="zh-CN" sz="2000" b="1">
                <a:solidFill>
                  <a:srgbClr val="8E786B"/>
                </a:solidFill>
                <a:latin typeface="Open Sans" panose="020B0606030504020204" pitchFamily="34" charset="0"/>
                <a:cs typeface="Open Sans" panose="020B0606030504020204" pitchFamily="34" charset="0"/>
                <a:sym typeface="+mn-ea"/>
              </a:rPr>
              <a:t>low-dimensional controllers</a:t>
            </a:r>
            <a:endParaRPr kumimoji="0" lang="en-US" altLang="zh-CN" sz="2000" b="1" i="0" u="none" strike="noStrike" kern="1200" cap="none" normalizeH="0" baseline="0">
              <a:solidFill>
                <a:srgbClr val="8E786B"/>
              </a:solidFill>
              <a:latin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0835" y="286385"/>
            <a:ext cx="62141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rgbClr val="5F493F"/>
                </a:solidFill>
                <a:sym typeface="+mn-ea"/>
              </a:rPr>
              <a:t>Abstract &amp; </a:t>
            </a:r>
            <a:r>
              <a:rPr lang="en-US" sz="2800" b="1">
                <a:solidFill>
                  <a:srgbClr val="5F493F"/>
                </a:solidFill>
                <a:sym typeface="+mn-ea"/>
              </a:rPr>
              <a:t>Introduction</a:t>
            </a:r>
            <a:endParaRPr lang="en-US" sz="2800" b="1">
              <a:solidFill>
                <a:srgbClr val="5F493F"/>
              </a:solidFill>
            </a:endParaRPr>
          </a:p>
          <a:p>
            <a:endParaRPr lang="en-US" sz="2800" b="1">
              <a:solidFill>
                <a:srgbClr val="5F493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0835" y="1235710"/>
            <a:ext cx="6214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solidFill>
                  <a:srgbClr val="5F493F"/>
                </a:solidFill>
              </a:rPr>
              <a:t>Limits of </a:t>
            </a:r>
            <a:r>
              <a:rPr lang="zh-CN" altLang="en-US" sz="20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MAP-Elites</a:t>
            </a:r>
            <a:r>
              <a:rPr lang="en-US" sz="2000" b="1">
                <a:solidFill>
                  <a:srgbClr val="5F493F"/>
                </a:solidFill>
              </a:rPr>
              <a:t>:</a:t>
            </a:r>
            <a:endParaRPr lang="en-US" sz="2000" b="1">
              <a:solidFill>
                <a:srgbClr val="5F493F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810" y="2313305"/>
            <a:ext cx="3787140" cy="14763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61060" y="3815080"/>
            <a:ext cx="4104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b="1">
                <a:solidFill>
                  <a:srgbClr val="5F493F"/>
                </a:solidFill>
              </a:rPr>
              <a:t>( Adapted from https://electronicscoach.com/</a:t>
            </a:r>
            <a:endParaRPr lang="en-US" altLang="zh-CN" sz="1200" b="1">
              <a:solidFill>
                <a:srgbClr val="5F493F"/>
              </a:solidFill>
            </a:endParaRPr>
          </a:p>
          <a:p>
            <a:pPr algn="ctr"/>
            <a:r>
              <a:rPr lang="en-US" altLang="zh-CN" sz="1200" b="1">
                <a:solidFill>
                  <a:srgbClr val="5F493F"/>
                </a:solidFill>
              </a:rPr>
              <a:t>open-loop-control-system.html</a:t>
            </a:r>
            <a:r>
              <a:rPr lang="zh-CN" altLang="en-US" sz="1200" b="1">
                <a:solidFill>
                  <a:srgbClr val="5F493F"/>
                </a:solidFill>
              </a:rPr>
              <a:t>)</a:t>
            </a:r>
            <a:endParaRPr lang="zh-CN" altLang="en-US" sz="1200" b="1">
              <a:solidFill>
                <a:srgbClr val="5F493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50000" y="2061845"/>
            <a:ext cx="5197475" cy="70675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  <a:effectLst>
            <a:outerShdw blurRad="50800" dist="50800" dir="2106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marL="800100" lvl="1" indent="-342900">
              <a:buAutoNum type="arabicPeriod"/>
            </a:pPr>
            <a:r>
              <a:rPr lang="en-US" altLang="zh-CN" sz="2000" b="1">
                <a:solidFill>
                  <a:srgbClr val="8E786B"/>
                </a:solidFill>
                <a:latin typeface="Open Sans" panose="020B0606030504020204" pitchFamily="34" charset="0"/>
                <a:cs typeface="Open Sans" panose="020B0606030504020204" pitchFamily="34" charset="0"/>
                <a:sym typeface="+mn-ea"/>
              </a:rPr>
              <a:t>Introducing a gradient-based variation operator</a:t>
            </a:r>
            <a:endParaRPr lang="en-US" altLang="zh-CN" sz="2000" b="1">
              <a:solidFill>
                <a:srgbClr val="8E786B"/>
              </a:solidFill>
              <a:latin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50000" y="4022090"/>
            <a:ext cx="5494655" cy="70675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  <a:effectLst>
            <a:outerShdw blurRad="50800" dist="50800" dir="2106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lvl="1" indent="0">
              <a:buNone/>
            </a:pPr>
            <a:r>
              <a:rPr lang="en-US" altLang="zh-CN" sz="2000" b="1">
                <a:solidFill>
                  <a:srgbClr val="8E786B"/>
                </a:solidFill>
                <a:latin typeface="Open Sans" panose="020B0606030504020204" pitchFamily="34" charset="0"/>
                <a:cs typeface="Open Sans" panose="020B0606030504020204" pitchFamily="34" charset="0"/>
                <a:sym typeface="+mn-ea"/>
              </a:rPr>
              <a:t>2.  Learned via a deep neural network (DNN) controller</a:t>
            </a:r>
            <a:endParaRPr lang="en-US" altLang="zh-CN" sz="2000" b="1">
              <a:solidFill>
                <a:srgbClr val="8E786B"/>
              </a:solidFill>
              <a:latin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998210" y="1156970"/>
            <a:ext cx="62141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solidFill>
                  <a:srgbClr val="5F493F"/>
                </a:solidFill>
              </a:rPr>
              <a:t>Improvements of </a:t>
            </a:r>
            <a:r>
              <a:rPr lang="zh-CN" altLang="en-US" sz="20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Policy Gradient Assisted MAP-Elites (PGA-MAP-Elites)</a:t>
            </a:r>
            <a:r>
              <a:rPr lang="en-US" sz="2000" b="1">
                <a:solidFill>
                  <a:srgbClr val="5F493F"/>
                </a:solidFill>
              </a:rPr>
              <a:t>:</a:t>
            </a:r>
            <a:endParaRPr lang="en-US" sz="2000" b="1">
              <a:solidFill>
                <a:srgbClr val="5F493F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743065" y="2966720"/>
            <a:ext cx="47250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通过引入基于梯度的变异算子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结合反向传播，以</a:t>
            </a:r>
            <a:r>
              <a:rPr lang="en-US" altLang="zh-CN"/>
              <a:t>利用从批评性神经网络获得的梯度</a:t>
            </a:r>
            <a:r>
              <a:rPr lang="en-US" altLang="zh-CN">
                <a:sym typeface="+mn-ea"/>
              </a:rPr>
              <a:t>估计值</a:t>
            </a:r>
            <a:r>
              <a:rPr lang="zh-CN" altLang="en-US"/>
              <a:t>，从而</a:t>
            </a:r>
            <a:r>
              <a:rPr lang="en-US" altLang="zh-CN"/>
              <a:t>快速找到性能更高的解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600710" y="4800600"/>
            <a:ext cx="47758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</a:t>
            </a:r>
            <a:r>
              <a:rPr lang="zh-CN" altLang="en-US"/>
              <a:t>依赖于遗传算法，因而限制了MAP</a:t>
            </a:r>
            <a:r>
              <a:rPr lang="en-US" altLang="zh-CN"/>
              <a:t>-Elites</a:t>
            </a:r>
            <a:r>
              <a:rPr lang="zh-CN" altLang="en-US"/>
              <a:t>对低维度问题的适用性（优化参数的数量通常保持在100以下）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839585" y="4862195"/>
            <a:ext cx="47129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</a:t>
            </a:r>
            <a:r>
              <a:rPr lang="zh-CN" altLang="en-US"/>
              <a:t>对于需要复杂和精确控制的</a:t>
            </a:r>
            <a:r>
              <a:rPr lang="zh-CN" altLang="en-US">
                <a:sym typeface="+mn-ea"/>
              </a:rPr>
              <a:t>问题</a:t>
            </a:r>
            <a:r>
              <a:rPr lang="zh-CN" altLang="en-US"/>
              <a:t>，只有具有成千上万个参数的DNN才能实现，并且能够在随机环境中，保持较好的学习鲁棒性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70184" y="375494"/>
            <a:ext cx="2831937" cy="5203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7980" y="1667510"/>
            <a:ext cx="7634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5F493F"/>
                </a:solidFill>
              </a:rPr>
              <a:t>Q-Learning</a:t>
            </a:r>
            <a:r>
              <a:rPr b="1">
                <a:solidFill>
                  <a:srgbClr val="5F493F"/>
                </a:solidFill>
              </a:rPr>
              <a:t>：</a:t>
            </a:r>
            <a:endParaRPr b="1">
              <a:solidFill>
                <a:srgbClr val="5F493F"/>
              </a:solidFill>
            </a:endParaRPr>
          </a:p>
          <a:p>
            <a:r>
              <a:rPr lang="en-US" altLang="zh-CN"/>
              <a:t>	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38785" y="511175"/>
            <a:ext cx="6214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rgbClr val="5F493F"/>
                </a:solidFill>
                <a:sym typeface="+mn-ea"/>
              </a:rPr>
              <a:t>RL of value-based</a:t>
            </a:r>
            <a:endParaRPr lang="en-US" sz="2800" b="1">
              <a:solidFill>
                <a:srgbClr val="5F493F"/>
              </a:solidFill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295775"/>
            <a:ext cx="2433955" cy="14719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30" y="2218690"/>
            <a:ext cx="3198495" cy="19710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325" y="2205355"/>
            <a:ext cx="3310255" cy="2446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70184" y="375494"/>
            <a:ext cx="2831937" cy="5203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7980" y="1675765"/>
            <a:ext cx="7634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5F493F"/>
                </a:solidFill>
              </a:rPr>
              <a:t>Q-Learning</a:t>
            </a:r>
            <a:r>
              <a:rPr b="1">
                <a:solidFill>
                  <a:srgbClr val="5F493F"/>
                </a:solidFill>
              </a:rPr>
              <a:t>：</a:t>
            </a:r>
            <a:endParaRPr b="1">
              <a:solidFill>
                <a:srgbClr val="5F493F"/>
              </a:solidFill>
            </a:endParaRPr>
          </a:p>
          <a:p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38785" y="511175"/>
            <a:ext cx="6214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rgbClr val="5F493F"/>
                </a:solidFill>
                <a:sym typeface="+mn-ea"/>
              </a:rPr>
              <a:t>RL of value-based</a:t>
            </a:r>
            <a:endParaRPr lang="en-US" sz="2800" b="1">
              <a:solidFill>
                <a:srgbClr val="5F493F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710" y="1167130"/>
            <a:ext cx="6926580" cy="38963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13080" y="38798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en-US" altLang="zh-CN" sz="2800" b="1">
                <a:solidFill>
                  <a:srgbClr val="5F493F"/>
                </a:solidFill>
              </a:rPr>
              <a:t>Policy Gradient</a:t>
            </a:r>
            <a:endParaRPr lang="en-US" altLang="zh-CN" sz="2800" b="1">
              <a:solidFill>
                <a:srgbClr val="5F493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0" y="1591945"/>
            <a:ext cx="4991100" cy="2752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3080" y="1066800"/>
            <a:ext cx="2885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5F493F"/>
                </a:solidFill>
              </a:rPr>
              <a:t>policy network</a:t>
            </a:r>
            <a:endParaRPr lang="en-US" altLang="zh-CN" b="1"/>
          </a:p>
        </p:txBody>
      </p:sp>
      <p:sp>
        <p:nvSpPr>
          <p:cNvPr id="6" name="文本框 5"/>
          <p:cNvSpPr txBox="1"/>
          <p:nvPr/>
        </p:nvSpPr>
        <p:spPr>
          <a:xfrm>
            <a:off x="6819265" y="98298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5F493F"/>
                </a:solidFill>
              </a:rPr>
              <a:t>discounted return</a:t>
            </a:r>
            <a:endParaRPr lang="en-US" altLang="zh-CN" b="1">
              <a:solidFill>
                <a:srgbClr val="5F493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265" y="1501775"/>
            <a:ext cx="4991100" cy="444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19265" y="3352165"/>
            <a:ext cx="2791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5F493F"/>
                </a:solidFill>
              </a:rPr>
              <a:t>action-value function</a:t>
            </a:r>
            <a:endParaRPr lang="en-US" altLang="zh-CN" b="1">
              <a:solidFill>
                <a:srgbClr val="5F493F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265" y="3887470"/>
            <a:ext cx="4330700" cy="4572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819265" y="2096770"/>
            <a:ext cx="4716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5F493F"/>
                </a:solidFill>
              </a:rPr>
              <a:t>根据一定衰减系数，表征在某一时间下，未来能得到的奖励总和</a:t>
            </a:r>
            <a:endParaRPr lang="zh-CN" altLang="en-US">
              <a:solidFill>
                <a:srgbClr val="5F493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19265" y="4594860"/>
            <a:ext cx="4376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5F493F"/>
                </a:solidFill>
              </a:rPr>
              <a:t>在给定的</a:t>
            </a:r>
            <a:r>
              <a:rPr lang="en-US" altLang="zh-CN">
                <a:solidFill>
                  <a:srgbClr val="5F493F"/>
                </a:solidFill>
              </a:rPr>
              <a:t>s</a:t>
            </a:r>
            <a:r>
              <a:rPr lang="zh-CN" altLang="en-US">
                <a:solidFill>
                  <a:srgbClr val="5F493F"/>
                </a:solidFill>
              </a:rPr>
              <a:t>和</a:t>
            </a:r>
            <a:r>
              <a:rPr lang="en-US" altLang="zh-CN">
                <a:solidFill>
                  <a:srgbClr val="5F493F"/>
                </a:solidFill>
              </a:rPr>
              <a:t>a</a:t>
            </a:r>
            <a:r>
              <a:rPr lang="zh-CN" altLang="en-US">
                <a:solidFill>
                  <a:srgbClr val="5F493F"/>
                </a:solidFill>
              </a:rPr>
              <a:t>下对</a:t>
            </a:r>
            <a:r>
              <a:rPr lang="en-US" altLang="zh-CN">
                <a:solidFill>
                  <a:srgbClr val="5F493F"/>
                </a:solidFill>
              </a:rPr>
              <a:t>U</a:t>
            </a:r>
            <a:r>
              <a:rPr lang="zh-CN" altLang="en-US">
                <a:solidFill>
                  <a:srgbClr val="5F493F"/>
                </a:solidFill>
              </a:rPr>
              <a:t>求期望，用于表征在此状态</a:t>
            </a:r>
            <a:r>
              <a:rPr lang="en-US" altLang="zh-CN">
                <a:solidFill>
                  <a:srgbClr val="5F493F"/>
                </a:solidFill>
              </a:rPr>
              <a:t>s</a:t>
            </a:r>
            <a:r>
              <a:rPr lang="zh-CN" altLang="en-US">
                <a:solidFill>
                  <a:srgbClr val="5F493F"/>
                </a:solidFill>
              </a:rPr>
              <a:t>下</a:t>
            </a:r>
            <a:r>
              <a:rPr lang="en-US" altLang="zh-CN">
                <a:solidFill>
                  <a:srgbClr val="5F493F"/>
                </a:solidFill>
              </a:rPr>
              <a:t>a</a:t>
            </a:r>
            <a:r>
              <a:rPr lang="zh-CN" altLang="en-US">
                <a:solidFill>
                  <a:srgbClr val="5F493F"/>
                </a:solidFill>
              </a:rPr>
              <a:t>的表现</a:t>
            </a:r>
            <a:endParaRPr lang="zh-CN" altLang="en-US">
              <a:solidFill>
                <a:srgbClr val="5F493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13080" y="38798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en-US" altLang="zh-CN" sz="2800" b="1">
                <a:solidFill>
                  <a:srgbClr val="5F493F"/>
                </a:solidFill>
              </a:rPr>
              <a:t>Policy Gradient</a:t>
            </a:r>
            <a:endParaRPr lang="en-US" altLang="zh-CN" sz="2800" b="1">
              <a:solidFill>
                <a:srgbClr val="5F493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3080" y="3105785"/>
            <a:ext cx="72447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5F493F"/>
                </a:solidFill>
              </a:rPr>
              <a:t>V</a:t>
            </a:r>
            <a:r>
              <a:rPr lang="zh-CN" altLang="en-US" sz="1600">
                <a:solidFill>
                  <a:srgbClr val="5F493F"/>
                </a:solidFill>
              </a:rPr>
              <a:t>表示使用该策略函数，在状态</a:t>
            </a:r>
            <a:r>
              <a:rPr lang="en-US" altLang="zh-CN" sz="1600">
                <a:solidFill>
                  <a:srgbClr val="5F493F"/>
                </a:solidFill>
              </a:rPr>
              <a:t>s</a:t>
            </a:r>
            <a:r>
              <a:rPr lang="zh-CN" altLang="en-US" sz="1600">
                <a:solidFill>
                  <a:srgbClr val="5F493F"/>
                </a:solidFill>
              </a:rPr>
              <a:t>下</a:t>
            </a:r>
            <a:r>
              <a:rPr lang="en-US" altLang="zh-CN" sz="1600">
                <a:solidFill>
                  <a:srgbClr val="5F493F"/>
                </a:solidFill>
              </a:rPr>
              <a:t>agent</a:t>
            </a:r>
            <a:r>
              <a:rPr lang="zh-CN" altLang="en-US" sz="1600">
                <a:solidFill>
                  <a:srgbClr val="5F493F"/>
                </a:solidFill>
              </a:rPr>
              <a:t>的胜算有多大，可评价状态</a:t>
            </a:r>
            <a:r>
              <a:rPr lang="en-US" altLang="zh-CN" sz="1600">
                <a:solidFill>
                  <a:srgbClr val="5F493F"/>
                </a:solidFill>
              </a:rPr>
              <a:t>s</a:t>
            </a:r>
            <a:r>
              <a:rPr lang="zh-CN" altLang="en-US" sz="1600">
                <a:solidFill>
                  <a:srgbClr val="5F493F"/>
                </a:solidFill>
              </a:rPr>
              <a:t>的好坏</a:t>
            </a:r>
            <a:endParaRPr lang="zh-CN" altLang="en-US" sz="1600">
              <a:solidFill>
                <a:srgbClr val="5F493F"/>
              </a:solidFill>
            </a:endParaRPr>
          </a:p>
          <a:p>
            <a:r>
              <a:rPr lang="zh-CN" altLang="en-US" sz="1600" b="1">
                <a:solidFill>
                  <a:srgbClr val="5F493F"/>
                </a:solidFill>
              </a:rPr>
              <a:t>是一个有关</a:t>
            </a:r>
            <a:r>
              <a:rPr lang="zh-CN" altLang="en-US" sz="1600" b="1">
                <a:solidFill>
                  <a:srgbClr val="5F49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θ的函数</a:t>
            </a:r>
            <a:endParaRPr lang="zh-CN" altLang="en-US" sz="1600" b="1">
              <a:solidFill>
                <a:srgbClr val="5F49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3080" y="1372235"/>
            <a:ext cx="3001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5F493F"/>
                </a:solidFill>
              </a:rPr>
              <a:t>state-value function</a:t>
            </a:r>
            <a:endParaRPr lang="en-US" altLang="zh-CN" b="1">
              <a:solidFill>
                <a:srgbClr val="5F493F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0" y="1965960"/>
            <a:ext cx="8051800" cy="914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" y="4375785"/>
            <a:ext cx="5525135" cy="63563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89280" y="3689350"/>
            <a:ext cx="3721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b="1">
                <a:solidFill>
                  <a:srgbClr val="5F493F"/>
                </a:solidFill>
                <a:latin typeface="Arial Bold" panose="020B0604020202020204" charset="0"/>
                <a:cs typeface="Arial Bold" panose="020B0604020202020204" charset="0"/>
              </a:rPr>
              <a:t>↓</a:t>
            </a:r>
            <a:endParaRPr lang="zh-CN" altLang="en-US" sz="3600" b="1">
              <a:solidFill>
                <a:srgbClr val="5F493F"/>
              </a:solidFill>
              <a:latin typeface="Arial Bold" panose="020B0604020202020204" charset="0"/>
              <a:cs typeface="Arial Bold" panose="020B06040202020202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42035" y="3936365"/>
            <a:ext cx="29552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493F"/>
                </a:solidFill>
              </a:rPr>
              <a:t>可求梯度以改进</a:t>
            </a:r>
            <a:r>
              <a:rPr lang="zh-CN" altLang="en-US" sz="1600">
                <a:solidFill>
                  <a:srgbClr val="5F49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endParaRPr lang="zh-CN" altLang="en-US" sz="1600">
              <a:solidFill>
                <a:srgbClr val="5F49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28320" y="387985"/>
            <a:ext cx="73666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en-US" altLang="zh-CN" sz="2800" b="1">
                <a:solidFill>
                  <a:srgbClr val="5F493F"/>
                </a:solidFill>
              </a:rPr>
              <a:t>update policy network using policy gradient</a:t>
            </a:r>
            <a:endParaRPr lang="en-US" altLang="zh-CN" sz="2800" b="1">
              <a:solidFill>
                <a:srgbClr val="5F493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" y="3255645"/>
            <a:ext cx="7487285" cy="30359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172" t="21063" r="-172" b="-17474"/>
          <a:stretch>
            <a:fillRect/>
          </a:stretch>
        </p:blipFill>
        <p:spPr>
          <a:xfrm>
            <a:off x="528320" y="1339215"/>
            <a:ext cx="5903595" cy="18078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8320" y="970915"/>
            <a:ext cx="3255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5F493F"/>
                </a:solidFill>
              </a:rPr>
              <a:t>Step1:</a:t>
            </a:r>
            <a:endParaRPr lang="en-US" altLang="zh-CN">
              <a:solidFill>
                <a:srgbClr val="5F493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8320" y="2956560"/>
            <a:ext cx="2898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5F493F"/>
                </a:solidFill>
              </a:rPr>
              <a:t>Step2:</a:t>
            </a:r>
            <a:endParaRPr lang="en-US" altLang="zh-CN">
              <a:solidFill>
                <a:srgbClr val="5F493F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jEwZTk1MmNhYjk2NjY2NWQ5MGM0NjQ1ZGZjMjdlNjEifQ=="/>
</p:tagLst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2516</Words>
  <Application>WPS 演示</Application>
  <PresentationFormat>宽屏</PresentationFormat>
  <Paragraphs>152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Arial</vt:lpstr>
      <vt:lpstr>宋体</vt:lpstr>
      <vt:lpstr>Wingdings</vt:lpstr>
      <vt:lpstr>华文中宋</vt:lpstr>
      <vt:lpstr>思源黑体 CN Light</vt:lpstr>
      <vt:lpstr>黑体</vt:lpstr>
      <vt:lpstr>Open Sans</vt:lpstr>
      <vt:lpstr>Segoe Print</vt:lpstr>
      <vt:lpstr>微软雅黑</vt:lpstr>
      <vt:lpstr>Arial Unicode MS</vt:lpstr>
      <vt:lpstr>Calibri</vt:lpstr>
      <vt:lpstr>Times New Roman</vt:lpstr>
      <vt:lpstr>思源宋体 CN Heavy</vt:lpstr>
      <vt:lpstr>等线</vt:lpstr>
      <vt:lpstr>Arial Bold</vt:lpstr>
      <vt:lpstr>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△卿</cp:lastModifiedBy>
  <cp:revision>51</cp:revision>
  <dcterms:created xsi:type="dcterms:W3CDTF">2019-12-18T02:50:00Z</dcterms:created>
  <dcterms:modified xsi:type="dcterms:W3CDTF">2022-10-10T14:08:32Z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2052-11.1.0.10943</vt:lpwstr>
  </property>
  <property fmtid="{D5CDD505-2E9C-101B-9397-08002B2CF9AE}" pid="3" name="ICV">
    <vt:lpwstr>CB9EF889C32549F894B20A82AAC835DA</vt:lpwstr>
  </property>
</Properties>
</file>